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4"/>
  </p:sldMasterIdLst>
  <p:notesMasterIdLst>
    <p:notesMasterId r:id="rId39"/>
  </p:notesMasterIdLst>
  <p:handoutMasterIdLst>
    <p:handoutMasterId r:id="rId40"/>
  </p:handoutMasterIdLst>
  <p:sldIdLst>
    <p:sldId id="415" r:id="rId5"/>
    <p:sldId id="391" r:id="rId6"/>
    <p:sldId id="374" r:id="rId7"/>
    <p:sldId id="510" r:id="rId8"/>
    <p:sldId id="509" r:id="rId9"/>
    <p:sldId id="546" r:id="rId10"/>
    <p:sldId id="506" r:id="rId11"/>
    <p:sldId id="507" r:id="rId12"/>
    <p:sldId id="512" r:id="rId13"/>
    <p:sldId id="536" r:id="rId14"/>
    <p:sldId id="541" r:id="rId15"/>
    <p:sldId id="535" r:id="rId16"/>
    <p:sldId id="539" r:id="rId17"/>
    <p:sldId id="537" r:id="rId18"/>
    <p:sldId id="513" r:id="rId19"/>
    <p:sldId id="538" r:id="rId20"/>
    <p:sldId id="534" r:id="rId21"/>
    <p:sldId id="532" r:id="rId22"/>
    <p:sldId id="514" r:id="rId23"/>
    <p:sldId id="517" r:id="rId24"/>
    <p:sldId id="531" r:id="rId25"/>
    <p:sldId id="530" r:id="rId26"/>
    <p:sldId id="547" r:id="rId27"/>
    <p:sldId id="529" r:id="rId28"/>
    <p:sldId id="527" r:id="rId29"/>
    <p:sldId id="528" r:id="rId30"/>
    <p:sldId id="519" r:id="rId31"/>
    <p:sldId id="520" r:id="rId32"/>
    <p:sldId id="521" r:id="rId33"/>
    <p:sldId id="540" r:id="rId34"/>
    <p:sldId id="545" r:id="rId35"/>
    <p:sldId id="524" r:id="rId36"/>
    <p:sldId id="548" r:id="rId37"/>
    <p:sldId id="426" r:id="rId38"/>
  </p:sldIdLst>
  <p:sldSz cx="9906000" cy="6858000" type="A4"/>
  <p:notesSz cx="6888163" cy="10020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ANA CORREA DOS SANTOS" initials="LCDS" lastIdx="2" clrIdx="0">
    <p:extLst>
      <p:ext uri="{19B8F6BF-5375-455C-9EA6-DF929625EA0E}">
        <p15:presenceInfo xmlns:p15="http://schemas.microsoft.com/office/powerpoint/2012/main" userId="LUANA CORREA DOS SANT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27FD0-B7A4-421D-B407-5740D8CB44B4}" v="10" dt="2022-09-24T03:30:31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8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56"/>
        <p:guide pos="21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a correa" userId="64e5e55d206cee52" providerId="LiveId" clId="{E0D27FD0-B7A4-421D-B407-5740D8CB44B4}"/>
    <pc:docChg chg="custSel modSld">
      <pc:chgData name="luana correa" userId="64e5e55d206cee52" providerId="LiveId" clId="{E0D27FD0-B7A4-421D-B407-5740D8CB44B4}" dt="2022-09-24T03:35:39.786" v="807" actId="1076"/>
      <pc:docMkLst>
        <pc:docMk/>
      </pc:docMkLst>
      <pc:sldChg chg="addSp delSp modSp mod">
        <pc:chgData name="luana correa" userId="64e5e55d206cee52" providerId="LiveId" clId="{E0D27FD0-B7A4-421D-B407-5740D8CB44B4}" dt="2022-09-24T03:35:39.786" v="807" actId="1076"/>
        <pc:sldMkLst>
          <pc:docMk/>
          <pc:sldMk cId="2665729783" sldId="506"/>
        </pc:sldMkLst>
        <pc:spChg chg="add mod">
          <ac:chgData name="luana correa" userId="64e5e55d206cee52" providerId="LiveId" clId="{E0D27FD0-B7A4-421D-B407-5740D8CB44B4}" dt="2022-09-24T03:35:39.786" v="807" actId="1076"/>
          <ac:spMkLst>
            <pc:docMk/>
            <pc:sldMk cId="2665729783" sldId="506"/>
            <ac:spMk id="2" creationId="{44D5966F-4D78-E862-434F-EF8073DAFF8A}"/>
          </ac:spMkLst>
        </pc:spChg>
        <pc:spChg chg="del mod">
          <ac:chgData name="luana correa" userId="64e5e55d206cee52" providerId="LiveId" clId="{E0D27FD0-B7A4-421D-B407-5740D8CB44B4}" dt="2022-09-24T03:34:29.677" v="793" actId="478"/>
          <ac:spMkLst>
            <pc:docMk/>
            <pc:sldMk cId="2665729783" sldId="506"/>
            <ac:spMk id="3" creationId="{C692CE99-6F8F-7AB7-FB00-EE563C1A7B57}"/>
          </ac:spMkLst>
        </pc:spChg>
      </pc:sldChg>
      <pc:sldChg chg="addSp delSp modSp mod">
        <pc:chgData name="luana correa" userId="64e5e55d206cee52" providerId="LiveId" clId="{E0D27FD0-B7A4-421D-B407-5740D8CB44B4}" dt="2022-09-24T03:30:31.846" v="651" actId="1076"/>
        <pc:sldMkLst>
          <pc:docMk/>
          <pc:sldMk cId="3669182305" sldId="507"/>
        </pc:sldMkLst>
        <pc:spChg chg="del mod">
          <ac:chgData name="luana correa" userId="64e5e55d206cee52" providerId="LiveId" clId="{E0D27FD0-B7A4-421D-B407-5740D8CB44B4}" dt="2022-09-24T03:23:53.608" v="588" actId="21"/>
          <ac:spMkLst>
            <pc:docMk/>
            <pc:sldMk cId="3669182305" sldId="507"/>
            <ac:spMk id="2" creationId="{C3A1BE86-00C4-EB19-96DD-4E9B3A109C08}"/>
          </ac:spMkLst>
        </pc:spChg>
        <pc:spChg chg="del mod">
          <ac:chgData name="luana correa" userId="64e5e55d206cee52" providerId="LiveId" clId="{E0D27FD0-B7A4-421D-B407-5740D8CB44B4}" dt="2022-09-24T03:25:53.239" v="625" actId="21"/>
          <ac:spMkLst>
            <pc:docMk/>
            <pc:sldMk cId="3669182305" sldId="507"/>
            <ac:spMk id="3" creationId="{7C58D578-38DF-C248-7E92-2E7C129D2012}"/>
          </ac:spMkLst>
        </pc:spChg>
        <pc:spChg chg="add mod">
          <ac:chgData name="luana correa" userId="64e5e55d206cee52" providerId="LiveId" clId="{E0D27FD0-B7A4-421D-B407-5740D8CB44B4}" dt="2022-09-24T03:28:39.152" v="644" actId="1076"/>
          <ac:spMkLst>
            <pc:docMk/>
            <pc:sldMk cId="3669182305" sldId="507"/>
            <ac:spMk id="4" creationId="{D83830D0-2098-9125-47A0-84A04BA272E7}"/>
          </ac:spMkLst>
        </pc:spChg>
        <pc:spChg chg="add mod">
          <ac:chgData name="luana correa" userId="64e5e55d206cee52" providerId="LiveId" clId="{E0D27FD0-B7A4-421D-B407-5740D8CB44B4}" dt="2022-09-24T03:28:34.688" v="643" actId="1076"/>
          <ac:spMkLst>
            <pc:docMk/>
            <pc:sldMk cId="3669182305" sldId="507"/>
            <ac:spMk id="6" creationId="{9291226F-E05B-0C2F-D963-E3F04177F2BF}"/>
          </ac:spMkLst>
        </pc:spChg>
        <pc:spChg chg="add del mod">
          <ac:chgData name="luana correa" userId="64e5e55d206cee52" providerId="LiveId" clId="{E0D27FD0-B7A4-421D-B407-5740D8CB44B4}" dt="2022-09-24T03:24:01.607" v="590"/>
          <ac:spMkLst>
            <pc:docMk/>
            <pc:sldMk cId="3669182305" sldId="507"/>
            <ac:spMk id="7" creationId="{EEFDAA32-C7F7-E197-923F-BB47C155136C}"/>
          </ac:spMkLst>
        </pc:spChg>
        <pc:spChg chg="add mod">
          <ac:chgData name="luana correa" userId="64e5e55d206cee52" providerId="LiveId" clId="{E0D27FD0-B7A4-421D-B407-5740D8CB44B4}" dt="2022-09-24T03:29:16.689" v="648" actId="207"/>
          <ac:spMkLst>
            <pc:docMk/>
            <pc:sldMk cId="3669182305" sldId="507"/>
            <ac:spMk id="8" creationId="{53436EA7-57CE-3D2C-01EF-0DD95C3EE078}"/>
          </ac:spMkLst>
        </pc:spChg>
        <pc:spChg chg="add del mod">
          <ac:chgData name="luana correa" userId="64e5e55d206cee52" providerId="LiveId" clId="{E0D27FD0-B7A4-421D-B407-5740D8CB44B4}" dt="2022-09-24T03:25:57.032" v="627"/>
          <ac:spMkLst>
            <pc:docMk/>
            <pc:sldMk cId="3669182305" sldId="507"/>
            <ac:spMk id="9" creationId="{6F110F5D-FAC9-2DB5-92B5-45E14C9D9389}"/>
          </ac:spMkLst>
        </pc:spChg>
        <pc:spChg chg="add mod">
          <ac:chgData name="luana correa" userId="64e5e55d206cee52" providerId="LiveId" clId="{E0D27FD0-B7A4-421D-B407-5740D8CB44B4}" dt="2022-09-24T03:28:50.038" v="647" actId="1076"/>
          <ac:spMkLst>
            <pc:docMk/>
            <pc:sldMk cId="3669182305" sldId="507"/>
            <ac:spMk id="10" creationId="{FFFAED1E-C03C-FCD8-8A11-768CA9D6DCB4}"/>
          </ac:spMkLst>
        </pc:spChg>
        <pc:picChg chg="add mod">
          <ac:chgData name="luana correa" userId="64e5e55d206cee52" providerId="LiveId" clId="{E0D27FD0-B7A4-421D-B407-5740D8CB44B4}" dt="2022-09-24T03:30:31.846" v="651" actId="1076"/>
          <ac:picMkLst>
            <pc:docMk/>
            <pc:sldMk cId="3669182305" sldId="507"/>
            <ac:picMk id="1026" creationId="{1C1891A0-1238-48B2-8042-03A544D435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AF3CA642-B58B-443A-9F6A-B81D8EA077A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903F367-508B-497E-8D78-26DFC5BA0A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3663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2243B1E5-BCC9-4B5E-93C8-4E2533B5E82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865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89038F4A-A71F-4BA5-AA5E-10F6B63C4DF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3663" y="951865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C4C31A7-2A2A-40C9-8D5B-5FD9F773CB5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2BD78FAF-BD90-4F5B-8F65-5C10A8AD56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DDCD379F-341E-45A7-9B7A-EF63FDBE87F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3663" y="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>
            <a:lvl1pPr algn="r"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B8E228CB-78FB-4169-AC69-0BF4EFDB86F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0" y="750888"/>
            <a:ext cx="5427663" cy="3757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25ACB997-EAAE-44E5-A80F-9C3FFD8DF1C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759325"/>
            <a:ext cx="5049837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13670" name="Rectangle 6">
            <a:extLst>
              <a:ext uri="{FF2B5EF4-FFF2-40B4-BE49-F238E27FC236}">
                <a16:creationId xmlns:a16="http://schemas.microsoft.com/office/drawing/2014/main" id="{81320D38-B40A-49BA-B166-7EB03B04A2A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865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3671" name="Rectangle 7">
            <a:extLst>
              <a:ext uri="{FF2B5EF4-FFF2-40B4-BE49-F238E27FC236}">
                <a16:creationId xmlns:a16="http://schemas.microsoft.com/office/drawing/2014/main" id="{01D8C5D3-FF69-4317-BCD5-8978A3834A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3663" y="9518650"/>
            <a:ext cx="298450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6" tIns="48308" rIns="96616" bIns="4830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D387BA6-61A2-4EFF-A72B-5929A87E255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Inicialização - Luana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5137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PERT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306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PERT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443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GANTT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6062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Materiais Utilizados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9902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Materiais Utilizados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66180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Materiais Utilizados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34421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Materiais Utilizados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8825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Materiais Utilizados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20096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FLUXOGRAMA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30869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Circuito Elétrico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986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Inicialização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4647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Circuito Elétrico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80164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Circuito Elétrico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633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Circuito Elétrico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95463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FLUXOGRAMA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2836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Software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7870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Software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252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Software - Brenda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77917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Dados levantados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0051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Dados levantados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6474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Equipamento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0290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 e Contextualização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57904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Equipamento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852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Equipamento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5832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Considerações Finais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91649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Equipamento - Flora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83567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Agradecimentos - Todas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359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Introdução e Contextualização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18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Problemática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359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Problemática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1057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Objetivos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011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Justificativa do estudo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64956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EAP - Luana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387BA6-61A2-4EFF-A72B-5929A87E255D}" type="slidenum">
              <a:rPr lang="pt-BR" altLang="pt-BR" smtClean="0"/>
              <a:pPr>
                <a:defRPr/>
              </a:pPr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250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271" y="758952"/>
            <a:ext cx="7652385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271" y="4800600"/>
            <a:ext cx="7652385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881595CF-82CD-4194-8F26-1408A3AB3FBD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4298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A5420-BCB1-45B7-BE37-F1DBE3D398C2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3780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7069" y="381000"/>
            <a:ext cx="2012156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9125" y="381000"/>
            <a:ext cx="6284119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6B843-5861-44B5-BA66-B9C62ED935D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612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B6A2F7-6A90-4131-9062-0A2ED0C19B44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838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271" y="758952"/>
            <a:ext cx="7652385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4800600"/>
            <a:ext cx="7652385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EB8198-18FE-4D20-BBC2-ED3A43B405CB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676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271" y="1828802"/>
            <a:ext cx="3640455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7765" y="1828802"/>
            <a:ext cx="3640455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30A118-02B7-47F9-A9C5-8AC15B40967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104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1717185"/>
            <a:ext cx="3640455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5271" y="2507550"/>
            <a:ext cx="3640455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82718" y="1717185"/>
            <a:ext cx="3645408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7765" y="2507550"/>
            <a:ext cx="3640455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EF29C5-9468-451E-B5D2-6A8A2A5EF6FA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690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345EB-4D00-4C42-B3E2-EF36B59435A5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386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610375-4017-46C7-B339-0EB2817C4A5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68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2"/>
            <a:ext cx="2600325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717" y="685800"/>
            <a:ext cx="4939242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99736"/>
            <a:ext cx="2600325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B9C923-0B39-4752-BA2D-42D325D34B8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7820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9175433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257800"/>
            <a:ext cx="8110538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9175433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950" y="6108591"/>
            <a:ext cx="8110538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C5C2C5-9053-4004-B365-CC6E452511DC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502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19711" y="0"/>
            <a:ext cx="79248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1828802"/>
            <a:ext cx="698373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563453" y="1032768"/>
            <a:ext cx="1904999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725251" y="4080768"/>
            <a:ext cx="3581400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476" y="6172202"/>
            <a:ext cx="74295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03EF29C5-9468-451E-B5D2-6A8A2A5EF6FA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3B7D3E64-7E9C-4A55-9E6B-936389661D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8113" y="404813"/>
            <a:ext cx="9253537" cy="1052512"/>
            <a:chOff x="87" y="624"/>
            <a:chExt cx="5829" cy="663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1D7CC160-543A-4548-8909-FB002AD6DAE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85" y="692"/>
              <a:ext cx="299" cy="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7F0C9397-A0FE-4DDF-895C-FFDAE47D958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546" y="692"/>
              <a:ext cx="224" cy="29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5988ADE8-8A99-4CFE-9B42-BE297368D673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69" y="958"/>
              <a:ext cx="289" cy="29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4DC0B5A8-FAA4-4D6E-A605-3F972F2AE4CF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622" y="958"/>
              <a:ext cx="251" cy="2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94826BA5-8084-4624-A551-EEBBB948F32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87" y="912"/>
              <a:ext cx="382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EF29B099-359D-4DDC-9131-FC96961CF8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20" y="624"/>
              <a:ext cx="22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F35A8C5-5442-42C8-A055-509BBB1071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" y="1122"/>
              <a:ext cx="5614" cy="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en-US" altLang="pt-BR"/>
            </a:p>
          </p:txBody>
        </p:sp>
      </p:grpSp>
      <p:sp>
        <p:nvSpPr>
          <p:cNvPr id="16" name="Line 18">
            <a:extLst>
              <a:ext uri="{FF2B5EF4-FFF2-40B4-BE49-F238E27FC236}">
                <a16:creationId xmlns:a16="http://schemas.microsoft.com/office/drawing/2014/main" id="{F56C4361-0065-457A-9F8D-55706D14336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1524000" y="1143000"/>
            <a:ext cx="7086600" cy="0"/>
          </a:xfrm>
          <a:prstGeom prst="line">
            <a:avLst/>
          </a:prstGeom>
          <a:noFill/>
          <a:ln w="38100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latin typeface="+mn-lt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A6D3EB16-75E3-4C89-89E3-847E1C6015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80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yrebo.en.made-in-china.com/product/IFYamNpCEHcd/China-CE-FDA-ISO-Certificate-Hand-Dysfunction-Recovery-Equipment-Hospital-Use-Stroke-Hand-Therapy-Robotic-Gloves-Rehabilitation-Equipment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8">
            <a:extLst>
              <a:ext uri="{FF2B5EF4-FFF2-40B4-BE49-F238E27FC236}">
                <a16:creationId xmlns:a16="http://schemas.microsoft.com/office/drawing/2014/main" id="{52FA4D6A-34FA-4AE6-A2A5-42D11FDB1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55" y="2583180"/>
            <a:ext cx="3848296" cy="169164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Curso Superior Tecnológico em: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Sistemas Biomédicos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Paulo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sz="1800" dirty="0">
                <a:latin typeface="Times New Roman"/>
                <a:cs typeface="Times New Roman"/>
              </a:rPr>
              <a:t>2022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1" name="Rectangle 71">
            <a:extLst>
              <a:ext uri="{FF2B5EF4-FFF2-40B4-BE49-F238E27FC236}">
                <a16:creationId xmlns:a16="http://schemas.microsoft.com/office/drawing/2014/main" id="{131B92B6-C88C-40E0-83F5-237D128B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3000" y="0"/>
            <a:ext cx="422243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m para imagem centro paula souza">
            <a:extLst>
              <a:ext uri="{FF2B5EF4-FFF2-40B4-BE49-F238E27FC236}">
                <a16:creationId xmlns:a16="http://schemas.microsoft.com/office/drawing/2014/main" id="{ADBA0BA1-146A-44D0-9087-C4D590766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6711" y="620721"/>
            <a:ext cx="2647413" cy="264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4" descr="Resultado de imagem para imagem fatec osasco">
            <a:extLst>
              <a:ext uri="{FF2B5EF4-FFF2-40B4-BE49-F238E27FC236}">
                <a16:creationId xmlns:a16="http://schemas.microsoft.com/office/drawing/2014/main" id="{CA30DEB8-E835-4302-9251-EEFF2EF4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458" y="4155053"/>
            <a:ext cx="3194313" cy="14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6758448" y="758952"/>
            <a:ext cx="2276782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FFFFFF"/>
                </a:solidFill>
              </a:rPr>
              <a:t>PERT-CPM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61433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F0DA243-8EDE-212C-D46A-156C01392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6" y="1309117"/>
            <a:ext cx="5991703" cy="40416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9650B8-A193-57EC-2E04-33FC93149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7" y="5840658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6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>
                <a:solidFill>
                  <a:srgbClr val="FFFFFF"/>
                </a:solidFill>
              </a:rPr>
              <a:t>PERT-CPM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666589-C09D-463C-BC39-2519CF96A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81"/>
          <a:stretch/>
        </p:blipFill>
        <p:spPr>
          <a:xfrm>
            <a:off x="1244600" y="156177"/>
            <a:ext cx="6680200" cy="479304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09F86C-40A9-3219-8135-CC5EC038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83" y="41719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0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>
                <a:solidFill>
                  <a:srgbClr val="FFFFFF"/>
                </a:solidFill>
              </a:rPr>
              <a:t>GANTT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B15F03-347F-3C00-740D-B1DF9270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" y="284622"/>
            <a:ext cx="8542179" cy="4401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697BAE-86A7-31F4-B9E1-37182ADC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83" y="41719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54C70E2-B81C-49FD-87AB-36A4F9CAC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87634" y="758952"/>
            <a:ext cx="3318671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 dirty="0" err="1"/>
              <a:t>Materiais</a:t>
            </a:r>
            <a:r>
              <a:rPr lang="en-US" sz="4900" b="1" dirty="0"/>
              <a:t> </a:t>
            </a:r>
            <a:r>
              <a:rPr lang="en-US" sz="4900" b="1" dirty="0" err="1"/>
              <a:t>utilizados</a:t>
            </a:r>
            <a:endParaRPr lang="en-US" sz="49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EEC401-439B-4D1C-ABB3-371228126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7011" y="0"/>
            <a:ext cx="494597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B6D66A-5BB8-0C97-E898-71CA8AC0B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50" r="3" b="3"/>
          <a:stretch/>
        </p:blipFill>
        <p:spPr>
          <a:xfrm>
            <a:off x="4356464" y="160866"/>
            <a:ext cx="4700289" cy="3772147"/>
          </a:xfrm>
          <a:custGeom>
            <a:avLst/>
            <a:gdLst/>
            <a:ahLst/>
            <a:cxnLst/>
            <a:rect l="l" t="t" r="r" b="b"/>
            <a:pathLst>
              <a:path w="3762123" h="3772147">
                <a:moveTo>
                  <a:pt x="0" y="0"/>
                </a:moveTo>
                <a:lnTo>
                  <a:pt x="3762123" y="0"/>
                </a:lnTo>
                <a:lnTo>
                  <a:pt x="3762123" y="2803198"/>
                </a:lnTo>
                <a:lnTo>
                  <a:pt x="1898122" y="2803198"/>
                </a:lnTo>
                <a:lnTo>
                  <a:pt x="1898122" y="3772147"/>
                </a:lnTo>
                <a:lnTo>
                  <a:pt x="0" y="3772147"/>
                </a:lnTo>
                <a:close/>
              </a:path>
            </a:pathLst>
          </a:cu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A9CC0B-AEA1-C743-CC3E-9F6810328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73" b="-6"/>
          <a:stretch/>
        </p:blipFill>
        <p:spPr>
          <a:xfrm>
            <a:off x="4356464" y="4093879"/>
            <a:ext cx="2373264" cy="2617948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A5FE30-658E-72F1-AFA2-942C91783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206" b="-5"/>
          <a:stretch/>
        </p:blipFill>
        <p:spPr>
          <a:xfrm>
            <a:off x="6860433" y="3115203"/>
            <a:ext cx="2196320" cy="3596664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2646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5402960" y="758952"/>
            <a:ext cx="3769417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5400" b="1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Materiais</a:t>
            </a:r>
            <a:r>
              <a:rPr lang="en-US" sz="5400" b="1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utilizados</a:t>
            </a:r>
            <a:endParaRPr lang="en-US" sz="5400" b="1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3ADFD3-4D64-4F08-9310-C03AD6F5E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49459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FB7E21-9580-64B2-93AE-8F074A76F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55" y="437546"/>
            <a:ext cx="4685376" cy="3343210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54F3B40-6E9A-0513-DF7F-8292E69291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55" y="4421132"/>
            <a:ext cx="2280457" cy="193716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E39109E-3AC9-0B6E-2FFE-100A867A2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17" y="4185082"/>
            <a:ext cx="2274215" cy="2409263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220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87635" y="758952"/>
            <a:ext cx="3393876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Materiais</a:t>
            </a:r>
            <a:r>
              <a:rPr lang="en-US" sz="4900" b="1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900" b="1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utilizados</a:t>
            </a:r>
            <a:endParaRPr lang="en-US" sz="4900" b="1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3954F6-B06F-4543-BFD3-31E45F2F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7011" y="0"/>
            <a:ext cx="494597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2DCCFC5-87EE-5138-9520-5A01856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018" y="228600"/>
            <a:ext cx="4572769" cy="3761102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0F1ED22-F958-9A78-5427-26F29F9F7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7714" y="4263737"/>
            <a:ext cx="2280457" cy="2251951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10DFAEA-02CE-F1BD-7888-1E0E3F2B4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76" y="4211364"/>
            <a:ext cx="2274215" cy="2356699"/>
          </a:xfrm>
          <a:prstGeom prst="rect">
            <a:avLst/>
          </a:prstGeom>
          <a:solidFill>
            <a:srgbClr val="FFFFFF"/>
          </a:solidFill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458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>
                <a:solidFill>
                  <a:srgbClr val="FFFFFF"/>
                </a:solidFill>
              </a:rPr>
              <a:t>Materiais utilizados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1321A0-2D1E-1996-6353-8351514B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1" t="19622" r="32906" b="41719"/>
          <a:stretch/>
        </p:blipFill>
        <p:spPr>
          <a:xfrm>
            <a:off x="1707222" y="640081"/>
            <a:ext cx="6164347" cy="38252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4957DBF-6D65-5A56-F249-4EC7D8930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83" y="41719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791575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/>
              <a:t>Materiais utilizados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968680-C996-CD54-A112-E09256E4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1" t="57849" r="32906" b="3807"/>
          <a:stretch/>
        </p:blipFill>
        <p:spPr>
          <a:xfrm>
            <a:off x="1707221" y="720685"/>
            <a:ext cx="6164347" cy="37940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763A4C-E309-D757-DA4B-B316E7CFB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1" t="20001" r="32906" b="76060"/>
          <a:stretch/>
        </p:blipFill>
        <p:spPr>
          <a:xfrm>
            <a:off x="1707221" y="347134"/>
            <a:ext cx="6164347" cy="3904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01C00E-1FD5-F0B9-A33D-49F8DF123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779" y="40957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 dirty="0" err="1">
                <a:solidFill>
                  <a:srgbClr val="FFFFFF"/>
                </a:solidFill>
              </a:rPr>
              <a:t>Fluxograma</a:t>
            </a:r>
            <a:endParaRPr lang="en-US" sz="4900" b="1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58D17B-F700-E133-D9AE-C6957C0C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82" y="0"/>
            <a:ext cx="7790435" cy="506378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1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/>
              <a:t>Circuito Elétrico</a:t>
            </a:r>
            <a:endParaRPr lang="en-US" sz="28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78B492-55BB-2A44-4D32-05EA5592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6" y="2143432"/>
            <a:ext cx="5498049" cy="36687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E5F4920-D755-07CF-F814-A562D37535C2}"/>
              </a:ext>
            </a:extLst>
          </p:cNvPr>
          <p:cNvSpPr txBox="1"/>
          <p:nvPr/>
        </p:nvSpPr>
        <p:spPr>
          <a:xfrm>
            <a:off x="6181391" y="3244248"/>
            <a:ext cx="2844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latin typeface="Times New Roman"/>
                <a:cs typeface="Times New Roman"/>
              </a:rPr>
              <a:t>Componentes utilizados:</a:t>
            </a:r>
          </a:p>
          <a:p>
            <a:endParaRPr lang="pt-BR">
              <a:latin typeface="Times New Roman"/>
              <a:cs typeface="Times New Roman"/>
            </a:endParaRPr>
          </a:p>
          <a:p>
            <a:r>
              <a:rPr lang="pt-BR">
                <a:latin typeface="Times New Roman"/>
                <a:cs typeface="Times New Roman"/>
              </a:rPr>
              <a:t>	- 4 potenciômetros</a:t>
            </a:r>
          </a:p>
          <a:p>
            <a:r>
              <a:rPr lang="pt-BR">
                <a:latin typeface="Times New Roman"/>
                <a:cs typeface="Times New Roman"/>
              </a:rPr>
              <a:t>	- 1 sensor de força</a:t>
            </a:r>
          </a:p>
          <a:p>
            <a:r>
              <a:rPr lang="pt-BR">
                <a:latin typeface="Times New Roman"/>
                <a:cs typeface="Times New Roman"/>
              </a:rPr>
              <a:t>	- 1 resistor</a:t>
            </a:r>
            <a:endParaRPr lang="pt-BR" dirty="0">
              <a:latin typeface="Times New Roman"/>
              <a:cs typeface="Times New Roman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21580F-172C-E6E4-B285-4162F322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791" y="5882178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5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85F8EAE-C07D-467B-9639-07B0B44728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7945" y="1353049"/>
            <a:ext cx="5826263" cy="53699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Aft>
                <a:spcPts val="0"/>
              </a:spcAft>
              <a:buNone/>
              <a:defRPr/>
            </a:pPr>
            <a:r>
              <a:rPr lang="pt-BR" altLang="pt-BR" sz="2200" b="1">
                <a:latin typeface="Times New Roman"/>
                <a:cs typeface="Times New Roman"/>
              </a:rPr>
              <a:t>PROJETO:</a:t>
            </a:r>
          </a:p>
          <a:p>
            <a:pPr marL="0" indent="0" algn="ctr">
              <a:spcAft>
                <a:spcPts val="0"/>
              </a:spcAft>
              <a:buNone/>
              <a:defRPr/>
            </a:pPr>
            <a:endParaRPr lang="pt-BR" altLang="pt-BR" sz="2200" b="1">
              <a:latin typeface="Times New Roman"/>
              <a:cs typeface="Times New Roman"/>
            </a:endParaRPr>
          </a:p>
          <a:p>
            <a:pPr marL="0" indent="0" algn="ctr">
              <a:spcAft>
                <a:spcPts val="0"/>
              </a:spcAft>
              <a:buNone/>
              <a:defRPr/>
            </a:pPr>
            <a:endParaRPr lang="pt-BR" altLang="pt-BR" b="1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  <a:buNone/>
              <a:defRPr/>
            </a:pPr>
            <a:r>
              <a:rPr lang="pt-BR" altLang="pt-BR" b="1">
                <a:solidFill>
                  <a:schemeClr val="tx1">
                    <a:lumMod val="95000"/>
                    <a:lumOff val="5000"/>
                  </a:schemeClr>
                </a:solidFill>
              </a:rPr>
              <a:t>Autores</a:t>
            </a:r>
            <a:r>
              <a:rPr lang="pt-BR" altLang="pt-BR">
                <a:solidFill>
                  <a:schemeClr val="tx1">
                    <a:lumMod val="95000"/>
                    <a:lumOff val="5000"/>
                  </a:schemeClr>
                </a:solidFill>
              </a:rPr>
              <a:t>: Brenda Xavier de Moura</a:t>
            </a:r>
          </a:p>
          <a:p>
            <a:pPr algn="ctr">
              <a:spcAft>
                <a:spcPts val="0"/>
              </a:spcAft>
              <a:buNone/>
              <a:defRPr/>
            </a:pPr>
            <a:r>
              <a:rPr lang="pt-BR" altLang="pt-BR">
                <a:solidFill>
                  <a:schemeClr val="tx1">
                    <a:lumMod val="95000"/>
                    <a:lumOff val="5000"/>
                  </a:schemeClr>
                </a:solidFill>
              </a:rPr>
              <a:t>              Flora Silvério Alexandre</a:t>
            </a:r>
            <a:endParaRPr lang="pt-BR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spcAft>
                <a:spcPts val="0"/>
              </a:spcAft>
              <a:buNone/>
              <a:defRPr/>
            </a:pPr>
            <a:r>
              <a:rPr lang="pt-BR" altLang="pt-BR">
                <a:solidFill>
                  <a:schemeClr val="tx1">
                    <a:lumMod val="95000"/>
                    <a:lumOff val="5000"/>
                  </a:schemeClr>
                </a:solidFill>
              </a:rPr>
              <a:t>               Luana Correa dos Santos</a:t>
            </a:r>
          </a:p>
          <a:p>
            <a:pPr algn="ctr">
              <a:spcAft>
                <a:spcPts val="0"/>
              </a:spcAft>
              <a:buNone/>
              <a:defRPr/>
            </a:pPr>
            <a:endParaRPr lang="pt-BR" altLang="pt-BR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>
              <a:lnSpc>
                <a:spcPct val="170000"/>
              </a:lnSpc>
              <a:spcAft>
                <a:spcPts val="0"/>
              </a:spcAft>
              <a:buNone/>
              <a:defRPr/>
            </a:pPr>
            <a:r>
              <a:rPr lang="pt-BR" altLang="pt-BR" b="1">
                <a:solidFill>
                  <a:schemeClr val="tx1">
                    <a:lumMod val="95000"/>
                    <a:lumOff val="5000"/>
                  </a:schemeClr>
                </a:solidFill>
              </a:rPr>
              <a:t>Coorientador: </a:t>
            </a:r>
            <a:r>
              <a:rPr lang="pt-BR" altLang="pt-BR">
                <a:solidFill>
                  <a:schemeClr val="tx1">
                    <a:lumMod val="95000"/>
                    <a:lumOff val="5000"/>
                  </a:schemeClr>
                </a:solidFill>
              </a:rPr>
              <a:t>Prof.º Ricardo Fonte Marinheiro</a:t>
            </a:r>
          </a:p>
          <a:p>
            <a:pPr algn="ctr">
              <a:spcAft>
                <a:spcPts val="0"/>
              </a:spcAft>
              <a:buNone/>
              <a:defRPr/>
            </a:pPr>
            <a:endParaRPr lang="pt-BR" altLang="pt-BR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pt-BR" altLang="pt-BR" b="1">
                <a:solidFill>
                  <a:schemeClr val="tx1">
                    <a:lumMod val="95000"/>
                    <a:lumOff val="5000"/>
                  </a:schemeClr>
                </a:solidFill>
              </a:rPr>
              <a:t>São Paulo</a:t>
            </a:r>
          </a:p>
          <a:p>
            <a:pPr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pt-BR" altLang="pt-BR" b="1">
                <a:solidFill>
                  <a:schemeClr val="tx1">
                    <a:lumMod val="95000"/>
                    <a:lumOff val="5000"/>
                  </a:schemeClr>
                </a:solidFill>
              </a:rPr>
              <a:t>2022</a:t>
            </a:r>
            <a:endParaRPr lang="pt-BR" altLang="pt-B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A53059-D7B9-4249-ACFA-426AA0C6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675" y="599768"/>
            <a:ext cx="247637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2" descr="Centro Paula Souza - Home | Facebook">
            <a:extLst>
              <a:ext uri="{FF2B5EF4-FFF2-40B4-BE49-F238E27FC236}">
                <a16:creationId xmlns:a16="http://schemas.microsoft.com/office/drawing/2014/main" id="{1F5EC107-82B8-4F31-8D4A-11994906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888" y="822905"/>
            <a:ext cx="2119945" cy="211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230AD75-6717-4566-9CA9-25308C05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675" y="3688130"/>
            <a:ext cx="247637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4" descr="Resultado de imagem para imagem fatec osasco">
            <a:extLst>
              <a:ext uri="{FF2B5EF4-FFF2-40B4-BE49-F238E27FC236}">
                <a16:creationId xmlns:a16="http://schemas.microsoft.com/office/drawing/2014/main" id="{29F9F788-3CEF-463D-BE0F-4E5AF3E3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6888" y="4574052"/>
            <a:ext cx="2121890" cy="9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F5A8CF-909E-583D-F7B9-05AA174B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93" y="1718687"/>
            <a:ext cx="1003766" cy="9671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5640028" y="758952"/>
            <a:ext cx="4003505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5900" b="1" dirty="0" err="1">
                <a:solidFill>
                  <a:srgbClr val="FFFFFF"/>
                </a:solidFill>
              </a:rPr>
              <a:t>Circuito</a:t>
            </a:r>
            <a:r>
              <a:rPr lang="en-US" sz="5900" b="1" dirty="0">
                <a:solidFill>
                  <a:srgbClr val="FFFFFF"/>
                </a:solidFill>
              </a:rPr>
              <a:t> </a:t>
            </a:r>
            <a:r>
              <a:rPr lang="en-US" sz="5900" b="1" dirty="0" err="1">
                <a:solidFill>
                  <a:srgbClr val="FFFFFF"/>
                </a:solidFill>
              </a:rPr>
              <a:t>Elétrico</a:t>
            </a:r>
            <a:r>
              <a:rPr lang="en-US" sz="5900" b="1" dirty="0">
                <a:solidFill>
                  <a:srgbClr val="FFFFFF"/>
                </a:solidFill>
              </a:rPr>
              <a:t> – </a:t>
            </a:r>
            <a:r>
              <a:rPr lang="en-US" sz="5900" b="1" dirty="0" err="1">
                <a:solidFill>
                  <a:srgbClr val="FFFFFF"/>
                </a:solidFill>
              </a:rPr>
              <a:t>lógica</a:t>
            </a:r>
            <a:r>
              <a:rPr lang="en-US" sz="5900" b="1" dirty="0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49459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DB03E-807B-DF77-47DF-4132CCBFC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41" y="544065"/>
            <a:ext cx="4185852" cy="52323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05FCBFF-3545-DFA6-CA58-83E4BADE2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" y="5907578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7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>
                <a:solidFill>
                  <a:srgbClr val="FFFFFF"/>
                </a:solidFill>
              </a:rPr>
              <a:t>Circuito Elétrico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8B85D0-4C51-BB73-6FF3-6ACA4129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1246920"/>
            <a:ext cx="7795712" cy="2611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30A3AD-6678-9026-8962-A7BCEA34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281" y="41719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0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err="1"/>
              <a:t>Circuito</a:t>
            </a:r>
            <a:r>
              <a:rPr lang="en-US" sz="2800" b="1" dirty="0"/>
              <a:t> </a:t>
            </a:r>
            <a:r>
              <a:rPr lang="en-US" sz="2800" b="1" dirty="0" err="1"/>
              <a:t>Elétrico</a:t>
            </a:r>
            <a:endParaRPr lang="en-US" sz="28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B00AC8-1A43-57E4-9ABC-E63EB73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" y="2585884"/>
            <a:ext cx="5860189" cy="290861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A56DC73-945C-F03A-D80D-6201C4150D5B}"/>
              </a:ext>
            </a:extLst>
          </p:cNvPr>
          <p:cNvSpPr txBox="1"/>
          <p:nvPr/>
        </p:nvSpPr>
        <p:spPr>
          <a:xfrm>
            <a:off x="6312309" y="3301526"/>
            <a:ext cx="28446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Times New Roman"/>
                <a:cs typeface="Times New Roman"/>
              </a:rPr>
              <a:t>Componentes utilizados:</a:t>
            </a:r>
          </a:p>
          <a:p>
            <a:endParaRPr lang="pt-BR" dirty="0">
              <a:latin typeface="Times New Roman"/>
              <a:cs typeface="Times New Roman"/>
            </a:endParaRPr>
          </a:p>
          <a:p>
            <a:r>
              <a:rPr lang="pt-BR" dirty="0">
                <a:latin typeface="Times New Roman"/>
                <a:cs typeface="Times New Roman"/>
              </a:rPr>
              <a:t>	- 1 potenciômetro</a:t>
            </a:r>
          </a:p>
          <a:p>
            <a:r>
              <a:rPr lang="pt-BR" dirty="0">
                <a:latin typeface="Times New Roman"/>
                <a:cs typeface="Times New Roman"/>
              </a:rPr>
              <a:t>	- 3 leds</a:t>
            </a:r>
          </a:p>
          <a:p>
            <a:r>
              <a:rPr lang="pt-BR" dirty="0">
                <a:latin typeface="Times New Roman"/>
                <a:cs typeface="Times New Roman"/>
              </a:rPr>
              <a:t>	- 3 resistores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ADE20B-CE0F-1B6F-0720-4D7136EF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" y="5907578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5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 dirty="0" err="1">
                <a:solidFill>
                  <a:srgbClr val="FFFFFF"/>
                </a:solidFill>
              </a:rPr>
              <a:t>Fluxograma</a:t>
            </a:r>
            <a:endParaRPr lang="en-US" sz="4900" b="1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823D60-57C2-F37C-EB56-F1541FF4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96" y="322921"/>
            <a:ext cx="5313607" cy="445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22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7CECE3-BC81-3B20-DF4F-6C64E965185E}"/>
              </a:ext>
            </a:extLst>
          </p:cNvPr>
          <p:cNvSpPr txBox="1">
            <a:spLocks noChangeArrowheads="1"/>
          </p:cNvSpPr>
          <p:nvPr/>
        </p:nvSpPr>
        <p:spPr>
          <a:xfrm>
            <a:off x="6758448" y="758952"/>
            <a:ext cx="2512552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FFFFFF"/>
                </a:solidFill>
              </a:rPr>
              <a:t>Software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61433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D95D45-7663-3491-BE21-41480E24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4" y="1120723"/>
            <a:ext cx="5376169" cy="4610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319474-6FFE-9863-CADD-5F69BB3F7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28" y="61884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7CECE3-BC81-3B20-DF4F-6C64E965185E}"/>
              </a:ext>
            </a:extLst>
          </p:cNvPr>
          <p:cNvSpPr txBox="1">
            <a:spLocks noChangeArrowheads="1"/>
          </p:cNvSpPr>
          <p:nvPr/>
        </p:nvSpPr>
        <p:spPr>
          <a:xfrm>
            <a:off x="6758447" y="758952"/>
            <a:ext cx="2580285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FFFFFF"/>
                </a:solidFill>
              </a:rPr>
              <a:t>Software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61433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A19DB2-87F8-BB94-A3E8-11769616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4" y="1114003"/>
            <a:ext cx="5376169" cy="46235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57CF8E-40B1-55FC-22C2-79E6EC570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28" y="61884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8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87CECE3-BC81-3B20-DF4F-6C64E965185E}"/>
              </a:ext>
            </a:extLst>
          </p:cNvPr>
          <p:cNvSpPr txBox="1">
            <a:spLocks noChangeArrowheads="1"/>
          </p:cNvSpPr>
          <p:nvPr/>
        </p:nvSpPr>
        <p:spPr>
          <a:xfrm>
            <a:off x="6758447" y="758952"/>
            <a:ext cx="2605685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b="1" dirty="0">
                <a:solidFill>
                  <a:srgbClr val="FFFFFF"/>
                </a:solidFill>
              </a:rPr>
              <a:t>Software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479" y="0"/>
            <a:ext cx="61433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2977AA-A17D-349C-1DF1-F704A0B0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4" y="1100563"/>
            <a:ext cx="5376169" cy="46503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8F9423-4641-D2DB-13C4-26CCF81B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228" y="61884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4295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74E144-7A61-E69B-42D7-65A5505298D3}"/>
              </a:ext>
            </a:extLst>
          </p:cNvPr>
          <p:cNvSpPr txBox="1"/>
          <p:nvPr/>
        </p:nvSpPr>
        <p:spPr>
          <a:xfrm>
            <a:off x="5269406" y="-413148"/>
            <a:ext cx="3683913" cy="15848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spc="-50" dirty="0">
                <a:latin typeface="+mj-lt"/>
                <a:ea typeface="+mj-ea"/>
                <a:cs typeface="+mj-cs"/>
              </a:rPr>
              <a:t>DADOS LEVANTADOS </a:t>
            </a:r>
            <a:endParaRPr lang="en-US" sz="3400" spc="-5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7E22011-AD0B-5B8A-5A15-3870C25386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3"/>
          <a:stretch/>
        </p:blipFill>
        <p:spPr>
          <a:xfrm>
            <a:off x="420085" y="440266"/>
            <a:ext cx="4316212" cy="59774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511C90-47AC-16E8-5F6B-75F74B2941B0}"/>
              </a:ext>
            </a:extLst>
          </p:cNvPr>
          <p:cNvSpPr txBox="1"/>
          <p:nvPr/>
        </p:nvSpPr>
        <p:spPr>
          <a:xfrm>
            <a:off x="5393208" y="2064126"/>
            <a:ext cx="3436307" cy="3880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dirty="0" err="1">
                <a:effectLst/>
              </a:rPr>
              <a:t>Posteriormente</a:t>
            </a:r>
            <a:r>
              <a:rPr lang="en-US" dirty="0">
                <a:effectLst/>
              </a:rPr>
              <a:t> de </a:t>
            </a:r>
            <a:r>
              <a:rPr lang="en-US" dirty="0" err="1">
                <a:effectLst/>
              </a:rPr>
              <a:t>realizar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uma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busca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ativa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tecnologias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vestíveis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similares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ao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BLF physiotherapy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encontramos</a:t>
            </a:r>
            <a:r>
              <a:rPr lang="en-US" dirty="0">
                <a:effectLst/>
              </a:rPr>
              <a:t> o </a:t>
            </a:r>
            <a:r>
              <a:rPr lang="en-US" dirty="0">
                <a:effectLst/>
                <a:hlinkClick r:id="rId4"/>
              </a:rPr>
              <a:t>Flexible Robot Technology and Neuroscience</a:t>
            </a:r>
            <a:r>
              <a:rPr lang="en-US" dirty="0">
                <a:effectLst/>
              </a:rPr>
              <a:t>, com display LCD, da </a:t>
            </a:r>
            <a:r>
              <a:rPr lang="en-US" dirty="0" err="1">
                <a:effectLst/>
              </a:rPr>
              <a:t>marca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Syrebo</a:t>
            </a:r>
            <a:r>
              <a:rPr lang="en-US" dirty="0">
                <a:effectLst/>
              </a:rPr>
              <a:t>, que é um </a:t>
            </a:r>
            <a:r>
              <a:rPr lang="en-US" dirty="0" err="1">
                <a:effectLst/>
              </a:rPr>
              <a:t>equipamento</a:t>
            </a:r>
            <a:r>
              <a:rPr lang="en-US" dirty="0">
                <a:effectLst/>
              </a:rPr>
              <a:t> para fins de </a:t>
            </a:r>
            <a:r>
              <a:rPr lang="en-US" dirty="0" err="1">
                <a:effectLst/>
              </a:rPr>
              <a:t>tratamento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ortopédico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desenvolvido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</a:t>
            </a:r>
            <a:r>
              <a:rPr lang="en-US" dirty="0">
                <a:effectLst/>
              </a:rPr>
              <a:t> China. 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333780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D5A8B8C-A3E0-1155-7C80-B86BCC837E58}"/>
              </a:ext>
            </a:extLst>
          </p:cNvPr>
          <p:cNvSpPr txBox="1"/>
          <p:nvPr/>
        </p:nvSpPr>
        <p:spPr>
          <a:xfrm>
            <a:off x="1398102" y="638169"/>
            <a:ext cx="50929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b="1">
                <a:cs typeface="Arabic Typesetting" panose="020B0604020202020204" pitchFamily="66" charset="-78"/>
              </a:rPr>
              <a:t>DADOS LEVANTADOS </a:t>
            </a:r>
            <a:endParaRPr lang="pt-BR" sz="27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03EDC0-1018-6905-7F81-930BBD44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34" y="1650999"/>
            <a:ext cx="6570278" cy="42216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5971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791575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74E144-7A61-E69B-42D7-65A5505298D3}"/>
              </a:ext>
            </a:extLst>
          </p:cNvPr>
          <p:cNvSpPr txBox="1"/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900" b="1" spc="-50">
                <a:latin typeface="+mj-lt"/>
                <a:ea typeface="+mj-ea"/>
                <a:cs typeface="+mj-cs"/>
              </a:rPr>
              <a:t>EQUIPAMENTO</a:t>
            </a:r>
            <a:endParaRPr lang="en-US" sz="4900" spc="-5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Lesões nas mãos atinge principalmente mulheres Jornal da Manhã - 50 anos">
            <a:extLst>
              <a:ext uri="{FF2B5EF4-FFF2-40B4-BE49-F238E27FC236}">
                <a16:creationId xmlns:a16="http://schemas.microsoft.com/office/drawing/2014/main" id="{974E43CC-481C-A330-366B-CECE59F51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"/>
          <a:stretch/>
        </p:blipFill>
        <p:spPr bwMode="auto">
          <a:xfrm>
            <a:off x="925406" y="1512900"/>
            <a:ext cx="3751210" cy="28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483BE713-1C0F-5BAD-6F2E-92AD7366F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 b="18539"/>
          <a:stretch/>
        </p:blipFill>
        <p:spPr>
          <a:xfrm rot="16200000">
            <a:off x="5425943" y="1039959"/>
            <a:ext cx="2805327" cy="375121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471B26-B706-BAD0-2A5B-1F0D2B1EA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809" y="323784"/>
            <a:ext cx="1072781" cy="10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7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E51D2F7-D59C-45B1-C9A4-D885AAFB94FD}"/>
              </a:ext>
            </a:extLst>
          </p:cNvPr>
          <p:cNvSpPr/>
          <p:nvPr/>
        </p:nvSpPr>
        <p:spPr>
          <a:xfrm>
            <a:off x="950064" y="1623638"/>
            <a:ext cx="6733954" cy="4518837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5536D7-09E3-A5CE-9365-3D3D7B8A1973}"/>
              </a:ext>
            </a:extLst>
          </p:cNvPr>
          <p:cNvSpPr txBox="1"/>
          <p:nvPr/>
        </p:nvSpPr>
        <p:spPr>
          <a:xfrm>
            <a:off x="1599993" y="1801247"/>
            <a:ext cx="5434096" cy="4163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i="0" dirty="0">
                <a:effectLst/>
              </a:rPr>
              <a:t>Síndrome</a:t>
            </a:r>
            <a:r>
              <a:rPr lang="pt-BR" b="0" i="0" dirty="0">
                <a:effectLst/>
              </a:rPr>
              <a:t> do túnel do carpo é uma neuropatia resultante da compressão do nervo mediano no canal do carpo, estrutura anatômica que se localiza entre a mão e o antebraço.</a:t>
            </a:r>
          </a:p>
          <a:p>
            <a:pPr marL="10287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pt-BR" b="0" i="0" dirty="0">
              <a:effectLst/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</a:rPr>
              <a:t>A causa principal da síndrome do túnel do carpo é a </a:t>
            </a:r>
            <a:r>
              <a:rPr lang="pt-BR" b="0" i="0" dirty="0" err="1">
                <a:effectLst/>
              </a:rPr>
              <a:t>L.E.R</a:t>
            </a:r>
            <a:r>
              <a:rPr lang="pt-BR" b="0" i="0" dirty="0">
                <a:effectLst/>
              </a:rPr>
              <a:t> (Lesão do Esforço Repetitivo), gerada por movimentos repetitivos como digitar ou tocar instrumentos musicais.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b="1" dirty="0"/>
              <a:t>Sintomas comuns são: Dormência e formigamento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AB64CDA-7D4E-7D8D-03E4-F2CE4B29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62" y="4525619"/>
            <a:ext cx="2016738" cy="233238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6A77EE7-E726-4E3E-3675-8B4746C910DF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7079456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2800" b="1" dirty="0"/>
              <a:t>INTRODUÇÃO E CONTEXTUALIZAÇÃO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74E144-7A61-E69B-42D7-65A5505298D3}"/>
              </a:ext>
            </a:extLst>
          </p:cNvPr>
          <p:cNvSpPr txBox="1"/>
          <p:nvPr/>
        </p:nvSpPr>
        <p:spPr>
          <a:xfrm>
            <a:off x="6435716" y="742019"/>
            <a:ext cx="2556180" cy="40590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EQUIPAMENTO</a:t>
            </a:r>
            <a:endParaRPr lang="en-US" sz="43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58849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atsApp Video 2022-09-26 at 19.37.35">
            <a:hlinkClick r:id="" action="ppaction://media"/>
            <a:extLst>
              <a:ext uri="{FF2B5EF4-FFF2-40B4-BE49-F238E27FC236}">
                <a16:creationId xmlns:a16="http://schemas.microsoft.com/office/drawing/2014/main" id="{CA4A9D83-17BB-5ABE-4A56-28EE90C9E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" y="1003888"/>
            <a:ext cx="2667622" cy="4850223"/>
          </a:xfrm>
          <a:prstGeom prst="rect">
            <a:avLst/>
          </a:prstGeom>
          <a:scene3d>
            <a:camera prst="perspectiveRight" fov="2100000">
              <a:rot lat="0" lon="20400000" rev="0"/>
            </a:camera>
            <a:lightRig rig="threePt" dir="t"/>
          </a:scene3d>
          <a:sp3d extrusionH="889000" prstMaterial="matte">
            <a:extrusionClr>
              <a:srgbClr val="777777"/>
            </a:extrusionClr>
          </a:sp3d>
        </p:spPr>
      </p:pic>
      <p:pic>
        <p:nvPicPr>
          <p:cNvPr id="6" name="Imagem 5" descr="Tela de computador com jogo">
            <a:extLst>
              <a:ext uri="{FF2B5EF4-FFF2-40B4-BE49-F238E27FC236}">
                <a16:creationId xmlns:a16="http://schemas.microsoft.com/office/drawing/2014/main" id="{8755F837-0611-ABE8-C595-F9F1437EC5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83" t="17606" r="34019" b="6845"/>
          <a:stretch/>
        </p:blipFill>
        <p:spPr bwMode="auto">
          <a:xfrm>
            <a:off x="3885369" y="466039"/>
            <a:ext cx="1761742" cy="2479221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A9630C-FDEA-6D37-9067-943AB8F12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9867" y="3411299"/>
            <a:ext cx="2464308" cy="237446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20804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74E144-7A61-E69B-42D7-65A5505298D3}"/>
              </a:ext>
            </a:extLst>
          </p:cNvPr>
          <p:cNvSpPr txBox="1"/>
          <p:nvPr/>
        </p:nvSpPr>
        <p:spPr>
          <a:xfrm>
            <a:off x="6435716" y="742019"/>
            <a:ext cx="2556180" cy="40590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-50" dirty="0">
                <a:latin typeface="+mj-lt"/>
                <a:ea typeface="+mj-ea"/>
                <a:cs typeface="+mj-cs"/>
              </a:rPr>
              <a:t>PROXIMOS</a:t>
            </a:r>
            <a:r>
              <a:rPr lang="en-US" sz="4300" b="1" spc="-50" dirty="0">
                <a:latin typeface="+mj-lt"/>
                <a:ea typeface="+mj-ea"/>
                <a:cs typeface="+mj-cs"/>
              </a:rPr>
              <a:t> PASSOS</a:t>
            </a:r>
            <a:endParaRPr lang="en-US" sz="43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58849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A9F1344-66EA-F052-4759-EA186246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362" y="1171747"/>
            <a:ext cx="4439171" cy="4158174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160020" indent="-342900">
              <a:lnSpc>
                <a:spcPct val="200000"/>
              </a:lnSpc>
            </a:pPr>
            <a:r>
              <a:rPr lang="pt-BR" sz="2200" dirty="0"/>
              <a:t>Integrar a verificação da bateria no </a:t>
            </a:r>
            <a:r>
              <a:rPr lang="pt-BR" sz="2200" dirty="0" err="1"/>
              <a:t>tinkerCad</a:t>
            </a:r>
            <a:endParaRPr lang="pt-BR" sz="2200" dirty="0"/>
          </a:p>
          <a:p>
            <a:pPr marL="160020" indent="-342900">
              <a:lnSpc>
                <a:spcPct val="200000"/>
              </a:lnSpc>
            </a:pPr>
            <a:r>
              <a:rPr lang="pt-BR" sz="2200" dirty="0"/>
              <a:t>Apresentar o circuito na normalização</a:t>
            </a:r>
          </a:p>
          <a:p>
            <a:pPr marL="160020" indent="-342900">
              <a:lnSpc>
                <a:spcPct val="200000"/>
              </a:lnSpc>
            </a:pPr>
            <a:r>
              <a:rPr lang="pt-BR" sz="2200" dirty="0"/>
              <a:t>Incluir os resistores na ponte</a:t>
            </a:r>
          </a:p>
          <a:p>
            <a:pPr marL="160020" indent="-342900">
              <a:lnSpc>
                <a:spcPct val="200000"/>
              </a:lnSpc>
            </a:pPr>
            <a:r>
              <a:rPr lang="pt-BR" sz="2200" dirty="0"/>
              <a:t>Pesquisar integração do </a:t>
            </a:r>
            <a:r>
              <a:rPr lang="pt-BR" sz="2200" dirty="0" err="1"/>
              <a:t>arduíno</a:t>
            </a:r>
            <a:r>
              <a:rPr lang="pt-BR" sz="2200" dirty="0"/>
              <a:t> com AWS</a:t>
            </a:r>
          </a:p>
          <a:p>
            <a:pPr marL="160020" indent="-342900">
              <a:lnSpc>
                <a:spcPct val="200000"/>
              </a:lnSpc>
            </a:pPr>
            <a:r>
              <a:rPr lang="pt-BR" sz="2200" dirty="0"/>
              <a:t>Estudo sobre os tipos de tecidos </a:t>
            </a:r>
            <a:r>
              <a:rPr lang="pt-BR" sz="2200" dirty="0" err="1"/>
              <a:t>jersy</a:t>
            </a:r>
            <a:r>
              <a:rPr lang="pt-BR" sz="2200" dirty="0"/>
              <a:t>, </a:t>
            </a:r>
            <a:r>
              <a:rPr lang="pt-BR" sz="2200" dirty="0" err="1"/>
              <a:t>hersy</a:t>
            </a:r>
            <a:r>
              <a:rPr lang="pt-BR" sz="2200" dirty="0"/>
              <a:t> duplo e </a:t>
            </a:r>
            <a:r>
              <a:rPr lang="pt-BR" sz="2200" dirty="0" err="1"/>
              <a:t>rib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69961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4295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99183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20774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76BD9E5-287F-2907-680D-EB5849A7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89068" y="2568295"/>
            <a:ext cx="6133236" cy="1955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100" b="1" dirty="0">
                <a:solidFill>
                  <a:srgbClr val="FFFFFF"/>
                </a:solidFill>
              </a:rPr>
              <a:t>CONSIDERAÇÕES FINAIS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F94FA65-63B7-B73A-F8A0-14E9B1EC4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2780" y="1405445"/>
            <a:ext cx="6301361" cy="520700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200000"/>
              </a:lnSpc>
              <a:buNone/>
            </a:pPr>
            <a:r>
              <a:rPr lang="en-US" sz="2200" dirty="0"/>
              <a:t>O </a:t>
            </a:r>
            <a:r>
              <a:rPr lang="en-US" sz="2200" dirty="0" err="1"/>
              <a:t>presente</a:t>
            </a:r>
            <a:r>
              <a:rPr lang="en-US" sz="2200" dirty="0"/>
              <a:t> </a:t>
            </a:r>
            <a:r>
              <a:rPr lang="en-US" sz="2200" dirty="0" err="1"/>
              <a:t>projeto</a:t>
            </a:r>
            <a:r>
              <a:rPr lang="en-US" sz="2200" dirty="0"/>
              <a:t> </a:t>
            </a:r>
            <a:r>
              <a:rPr lang="en-US" sz="2200" dirty="0" err="1"/>
              <a:t>desenvolvido</a:t>
            </a:r>
            <a:r>
              <a:rPr lang="en-US" sz="2200" dirty="0"/>
              <a:t> </a:t>
            </a:r>
            <a:r>
              <a:rPr lang="en-US" sz="2200" dirty="0" err="1"/>
              <a:t>traz</a:t>
            </a:r>
            <a:r>
              <a:rPr lang="en-US" sz="2200" dirty="0"/>
              <a:t> </a:t>
            </a:r>
            <a:r>
              <a:rPr lang="en-US" sz="2200" dirty="0" err="1"/>
              <a:t>resultados</a:t>
            </a:r>
            <a:r>
              <a:rPr lang="en-US" sz="2200" dirty="0"/>
              <a:t> </a:t>
            </a:r>
            <a:r>
              <a:rPr lang="en-US" sz="2200" dirty="0" err="1"/>
              <a:t>satisfatórios</a:t>
            </a:r>
            <a:r>
              <a:rPr lang="en-US" sz="2200" dirty="0"/>
              <a:t> no que se </a:t>
            </a:r>
            <a:r>
              <a:rPr lang="en-US" sz="2200" dirty="0" err="1"/>
              <a:t>refere</a:t>
            </a:r>
            <a:r>
              <a:rPr lang="en-US" sz="2200" dirty="0"/>
              <a:t> à </a:t>
            </a:r>
            <a:r>
              <a:rPr lang="en-US" sz="2200" dirty="0" err="1"/>
              <a:t>ampliação</a:t>
            </a:r>
            <a:r>
              <a:rPr lang="en-US" sz="2200" dirty="0"/>
              <a:t> de </a:t>
            </a:r>
            <a:r>
              <a:rPr lang="en-US" sz="2200" dirty="0" err="1"/>
              <a:t>tecnologias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âmbito</a:t>
            </a:r>
            <a:r>
              <a:rPr lang="en-US" sz="2200" dirty="0"/>
              <a:t> </a:t>
            </a:r>
            <a:r>
              <a:rPr lang="en-US" sz="2200" dirty="0" err="1"/>
              <a:t>nacional</a:t>
            </a:r>
            <a:r>
              <a:rPr lang="en-US" sz="2200" dirty="0"/>
              <a:t>, </a:t>
            </a:r>
            <a:r>
              <a:rPr lang="en-US" sz="2200" dirty="0" err="1"/>
              <a:t>além</a:t>
            </a:r>
            <a:r>
              <a:rPr lang="en-US" sz="2200" dirty="0"/>
              <a:t> de </a:t>
            </a:r>
            <a:r>
              <a:rPr lang="en-US" sz="2200" dirty="0" err="1"/>
              <a:t>possibilitar</a:t>
            </a:r>
            <a:r>
              <a:rPr lang="en-US" sz="2200" dirty="0"/>
              <a:t> o </a:t>
            </a:r>
            <a:r>
              <a:rPr lang="en-US" sz="2200" dirty="0" err="1"/>
              <a:t>alcance</a:t>
            </a:r>
            <a:r>
              <a:rPr lang="en-US" sz="2200" dirty="0"/>
              <a:t> à um novo </a:t>
            </a:r>
            <a:r>
              <a:rPr lang="en-US" sz="2200" dirty="0" err="1"/>
              <a:t>dispositivo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preço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acessível</a:t>
            </a:r>
            <a:r>
              <a:rPr lang="en-US" sz="2200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4295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EA514C-F2DA-E5D5-2818-16392B85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893" y="5263218"/>
            <a:ext cx="1400281" cy="13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09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BC921DF-9345-4B9D-A324-FA2A21AFF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74E144-7A61-E69B-42D7-65A5505298D3}"/>
              </a:ext>
            </a:extLst>
          </p:cNvPr>
          <p:cNvSpPr txBox="1"/>
          <p:nvPr/>
        </p:nvSpPr>
        <p:spPr>
          <a:xfrm>
            <a:off x="6627896" y="3814916"/>
            <a:ext cx="2556180" cy="4944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spc="-50" dirty="0">
                <a:latin typeface="+mj-lt"/>
                <a:ea typeface="+mj-ea"/>
                <a:cs typeface="+mj-cs"/>
              </a:rPr>
              <a:t>BIBLIOGRAFIA</a:t>
            </a:r>
            <a:endParaRPr lang="en-US" sz="20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2EAA4BC9-6EED-4508-B472-0AF7BD537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588494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defRPr/>
            </a:pPr>
            <a:endParaRPr lang="en-US" sz="600" b="1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A9F1344-66EA-F052-4759-EA1862467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69" y="267178"/>
            <a:ext cx="5594391" cy="637942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178435" marR="382270" algn="just">
              <a:spcAft>
                <a:spcPts val="0"/>
              </a:spcAft>
            </a:pPr>
            <a:r>
              <a:rPr lang="pt-PT" sz="1100" dirty="0">
                <a:effectLst/>
                <a:ea typeface="Arial" panose="020B0604020202020204" pitchFamily="34" charset="0"/>
              </a:rPr>
              <a:t>CHAMMAS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et</a:t>
            </a:r>
            <a:r>
              <a:rPr lang="pt-PT" sz="1100" dirty="0">
                <a:effectLst/>
                <a:ea typeface="Arial" panose="020B0604020202020204" pitchFamily="34" charset="0"/>
              </a:rPr>
              <a:t> al, </a:t>
            </a:r>
            <a:r>
              <a:rPr lang="pt-PT" sz="1100" b="1" dirty="0">
                <a:effectLst/>
                <a:ea typeface="Arial" panose="020B0604020202020204" pitchFamily="34" charset="0"/>
              </a:rPr>
              <a:t>SÍNDROME DO TÚNEL DO CARPO – PARTE I (ANATOMIA FISIOLOGIA, ETIOLOGIA E DIAGNOSTICO</a:t>
            </a:r>
            <a:r>
              <a:rPr lang="pt-PT" sz="1100" dirty="0">
                <a:effectLst/>
                <a:ea typeface="Arial" panose="020B0604020202020204" pitchFamily="34" charset="0"/>
              </a:rPr>
              <a:t>. Rev.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Bras</a:t>
            </a:r>
            <a:r>
              <a:rPr lang="pt-PT" sz="1100" dirty="0">
                <a:effectLst/>
                <a:ea typeface="Arial" panose="020B0604020202020204" pitchFamily="34" charset="0"/>
              </a:rPr>
              <a:t>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Ortop</a:t>
            </a:r>
            <a:r>
              <a:rPr lang="pt-PT" sz="1100" dirty="0">
                <a:effectLst/>
                <a:ea typeface="Arial" panose="020B0604020202020204" pitchFamily="34" charset="0"/>
              </a:rPr>
              <a:t>. V. 49,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n.s</a:t>
            </a:r>
            <a:r>
              <a:rPr lang="pt-PT" sz="1100" dirty="0">
                <a:effectLst/>
                <a:ea typeface="Arial" panose="020B0604020202020204" pitchFamily="34" charset="0"/>
              </a:rPr>
              <a:t>, p.429-436, 2014 a.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effectLst/>
                <a:ea typeface="Arial" panose="020B0604020202020204" pitchFamily="34" charset="0"/>
              </a:rPr>
              <a:t>CHAMMAS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et</a:t>
            </a:r>
            <a:r>
              <a:rPr lang="pt-PT" sz="1100" dirty="0">
                <a:effectLst/>
                <a:ea typeface="Arial" panose="020B0604020202020204" pitchFamily="34" charset="0"/>
              </a:rPr>
              <a:t> al. </a:t>
            </a:r>
            <a:r>
              <a:rPr lang="pt-PT" sz="1100" b="1" dirty="0">
                <a:effectLst/>
                <a:ea typeface="Arial" panose="020B0604020202020204" pitchFamily="34" charset="0"/>
              </a:rPr>
              <a:t>SÍNDROME DO TÚNEL DO CARPO – PARTE II (TRATAMENTO)</a:t>
            </a:r>
            <a:r>
              <a:rPr lang="pt-PT" sz="1100" dirty="0">
                <a:effectLst/>
                <a:ea typeface="Arial" panose="020B0604020202020204" pitchFamily="34" charset="0"/>
              </a:rPr>
              <a:t>. Rev.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Bras</a:t>
            </a:r>
            <a:r>
              <a:rPr lang="pt-PT" sz="1100" dirty="0">
                <a:effectLst/>
                <a:ea typeface="Arial" panose="020B0604020202020204" pitchFamily="34" charset="0"/>
              </a:rPr>
              <a:t>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Ortop</a:t>
            </a:r>
            <a:r>
              <a:rPr lang="pt-PT" sz="1100" dirty="0">
                <a:effectLst/>
                <a:ea typeface="Arial" panose="020B0604020202020204" pitchFamily="34" charset="0"/>
              </a:rPr>
              <a:t>. V. 49,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n.s</a:t>
            </a:r>
            <a:r>
              <a:rPr lang="pt-PT" sz="1100" dirty="0">
                <a:effectLst/>
                <a:ea typeface="Arial" panose="020B0604020202020204" pitchFamily="34" charset="0"/>
              </a:rPr>
              <a:t>, p.437-445, 2014 b. 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effectLst/>
                <a:ea typeface="Arial" panose="020B0604020202020204" pitchFamily="34" charset="0"/>
              </a:rPr>
              <a:t>GOLÇAVES, Maria Fernanda S. </a:t>
            </a:r>
            <a:r>
              <a:rPr lang="pt-PT" sz="1100" b="1" dirty="0">
                <a:effectLst/>
                <a:ea typeface="Arial" panose="020B0604020202020204" pitchFamily="34" charset="0"/>
              </a:rPr>
              <a:t>INTERVENÇÃO FISIOTERAPÊUTICA NA SÍNDROME DO TÚNEL DO CARPO: UM ESTUDO DE CASOS</a:t>
            </a:r>
            <a:r>
              <a:rPr lang="pt-PT" sz="1100" dirty="0">
                <a:effectLst/>
                <a:ea typeface="Arial" panose="020B0604020202020204" pitchFamily="34" charset="0"/>
              </a:rPr>
              <a:t>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Scire</a:t>
            </a:r>
            <a:r>
              <a:rPr lang="pt-PT" sz="1100" dirty="0">
                <a:effectLst/>
                <a:ea typeface="Arial" panose="020B0604020202020204" pitchFamily="34" charset="0"/>
              </a:rPr>
              <a:t>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Salutes</a:t>
            </a:r>
            <a:r>
              <a:rPr lang="pt-PT" sz="1100" dirty="0">
                <a:effectLst/>
                <a:ea typeface="Arial" panose="020B0604020202020204" pitchFamily="34" charset="0"/>
              </a:rPr>
              <a:t>, Aquidabã, v. 2, n. 1, Out, Nov., dez 2011, Jan, Fev., Mar, 2012 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effectLst/>
                <a:ea typeface="Arial" panose="020B0604020202020204" pitchFamily="34" charset="0"/>
              </a:rPr>
              <a:t>GRANDE AAB de, GALVÃO FR de O, GOLDIM LCA. </a:t>
            </a:r>
            <a:r>
              <a:rPr lang="pt-PT" sz="1100" b="1" dirty="0">
                <a:effectLst/>
                <a:ea typeface="Arial" panose="020B0604020202020204" pitchFamily="34" charset="0"/>
              </a:rPr>
              <a:t>REABILITAÇÃO VIRTUAL ATRAVÉS DO VÍDEO GAME: REATO DE CASOS NO TRATAMENTO DE UM PACIENTE COM LESÕES DOS NERVOS MEDIANOS E ULNAR</a:t>
            </a:r>
            <a:r>
              <a:rPr lang="pt-PT" sz="1100" dirty="0">
                <a:effectLst/>
                <a:ea typeface="Arial" panose="020B0604020202020204" pitchFamily="34" charset="0"/>
              </a:rPr>
              <a:t>.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Acta</a:t>
            </a:r>
            <a:r>
              <a:rPr lang="pt-PT" sz="1100" dirty="0">
                <a:effectLst/>
                <a:ea typeface="Arial" panose="020B0604020202020204" pitchFamily="34" charset="0"/>
              </a:rPr>
              <a:t>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Fisiatr</a:t>
            </a:r>
            <a:r>
              <a:rPr lang="pt-PT" sz="1100" dirty="0">
                <a:effectLst/>
                <a:ea typeface="Arial" panose="020B0604020202020204" pitchFamily="34" charset="0"/>
              </a:rPr>
              <a:t>. Natal, RN, V.18, n. 3, p. 162, 2011.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effectLst/>
                <a:ea typeface="Arial" panose="020B0604020202020204" pitchFamily="34" charset="0"/>
              </a:rPr>
              <a:t>SILVA,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Geovany</a:t>
            </a:r>
            <a:r>
              <a:rPr lang="pt-PT" sz="1100" dirty="0">
                <a:effectLst/>
                <a:ea typeface="Arial" panose="020B0604020202020204" pitchFamily="34" charset="0"/>
              </a:rPr>
              <a:t> Antônio Alves da; OLIVEIRA, Pedro Antônio </a:t>
            </a:r>
            <a:r>
              <a:rPr lang="pt-PT" sz="1100" dirty="0" err="1">
                <a:effectLst/>
                <a:ea typeface="Arial" panose="020B0604020202020204" pitchFamily="34" charset="0"/>
              </a:rPr>
              <a:t>Cristovão</a:t>
            </a:r>
            <a:r>
              <a:rPr lang="pt-PT" sz="1100" dirty="0">
                <a:effectLst/>
                <a:ea typeface="Arial" panose="020B0604020202020204" pitchFamily="34" charset="0"/>
              </a:rPr>
              <a:t>; SILVA JÚNIOR, Edilson Alves da. </a:t>
            </a:r>
            <a:r>
              <a:rPr lang="pt-PT" sz="1100" b="1" dirty="0">
                <a:effectLst/>
                <a:ea typeface="Arial" panose="020B0604020202020204" pitchFamily="34" charset="0"/>
              </a:rPr>
              <a:t>SÍNDROME DO TÚNEL DO CARPO: DEFINIÇÃO, DIAGNÓSTICO, TRATAMENTO E PREVENÇÃO – REVISÃO DE LITERATURA</a:t>
            </a:r>
            <a:r>
              <a:rPr lang="pt-PT" sz="1100" dirty="0">
                <a:effectLst/>
                <a:ea typeface="Arial" panose="020B0604020202020204" pitchFamily="34" charset="0"/>
              </a:rPr>
              <a:t>. CPAQV, v.6, n.2, p.1-11, 2014.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SILVA, Jéssica Pereira da; VIEIRA, </a:t>
            </a:r>
            <a:r>
              <a:rPr lang="pt-PT" sz="1100" dirty="0" err="1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Kauara</a:t>
            </a:r>
            <a:r>
              <a:rPr lang="pt-PT" sz="1100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 Vilarinho Santana. </a:t>
            </a:r>
            <a:r>
              <a:rPr lang="pt-PT" sz="1100" b="1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ATUAÇÃO DA FISIOTERAPIA NA REABILITAÇÃO DA SÍNDROME DO TÚNEL DO CARPO: REVISÃO BIBLIOGRAFICA</a:t>
            </a:r>
            <a:r>
              <a:rPr lang="pt-PT" sz="1100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. 2021. Disponível em: https://revistas.unipacto.com.br/storage/publicacoes/2021/754_atuacao_da_fisioterapia_na_reabilitacao_da_sindrome_do_tunel_do_carpo_.pdf. Acesso em: 12 set. 2022.</a:t>
            </a:r>
            <a:endParaRPr lang="pt-BR" sz="1100" dirty="0">
              <a:effectLst/>
              <a:ea typeface="Arial" panose="020B0604020202020204" pitchFamily="34" charset="0"/>
            </a:endParaRPr>
          </a:p>
          <a:p>
            <a:pPr marL="178435" marR="382270" algn="just">
              <a:spcAft>
                <a:spcPts val="0"/>
              </a:spcAft>
            </a:pPr>
            <a:r>
              <a:rPr lang="pt-PT" sz="1100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REMÉDIO, Tiago Pereira. </a:t>
            </a:r>
            <a:r>
              <a:rPr lang="pt-PT" sz="1100" b="1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REABILITAÇÃO FISIOTERAPÊUTICA POR MEIO DE JOGOS DIGITAIS: UMA ABORDAGEM BASEADA EM LÓGICA FUZZY, CÂMERA DE PROFUNDIDADE E DISPOSITIVOS VESTÍVEIS</a:t>
            </a:r>
            <a:r>
              <a:rPr lang="pt-PT" sz="1100" dirty="0">
                <a:solidFill>
                  <a:srgbClr val="222222"/>
                </a:solidFill>
                <a:effectLst/>
                <a:ea typeface="Arial" panose="020B0604020202020204" pitchFamily="34" charset="0"/>
                <a:cs typeface="Arial" panose="020B0604020202020204" pitchFamily="34" charset="0"/>
              </a:rPr>
              <a:t>. 2019. Disponível em: https://repositorio.unesp.br/bitstream/handle/11449/180646/remedio_tp_me_sjrp.pdf?sequence=3&amp;isAllowed=y. Acesso em: 12 set. 2022.</a:t>
            </a:r>
            <a:endParaRPr lang="pt-BR" sz="1100" dirty="0">
              <a:effectLst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65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A691EF-5EBA-4890-96CF-63DCA73615B2}"/>
              </a:ext>
            </a:extLst>
          </p:cNvPr>
          <p:cNvSpPr txBox="1"/>
          <p:nvPr/>
        </p:nvSpPr>
        <p:spPr>
          <a:xfrm>
            <a:off x="3809861" y="1203905"/>
            <a:ext cx="6301704" cy="3216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4800" spc="-5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800" spc="-50" dirty="0">
                <a:latin typeface="+mj-lt"/>
                <a:ea typeface="+mj-ea"/>
                <a:cs typeface="+mj-cs"/>
              </a:rPr>
              <a:t>Agradecemos à atenção de todos</a:t>
            </a:r>
            <a:r>
              <a:rPr lang="en-US" sz="4800" spc="-50" dirty="0"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8D19E5-9167-484E-933A-35BBA1BEF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F74BAC-160C-450F-9FAD-7C4618D5C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483" y="599768"/>
            <a:ext cx="247637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entro Paula Souza - Home | Facebook">
            <a:extLst>
              <a:ext uri="{FF2B5EF4-FFF2-40B4-BE49-F238E27FC236}">
                <a16:creationId xmlns:a16="http://schemas.microsoft.com/office/drawing/2014/main" id="{E327F182-3298-45C4-8081-A7CF81DC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0695" y="822905"/>
            <a:ext cx="2119945" cy="211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2A3E949-4427-4F0E-8122-DA1AA3147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483" y="3688130"/>
            <a:ext cx="2476370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sultado de imagem para imagem fatec osasco">
            <a:extLst>
              <a:ext uri="{FF2B5EF4-FFF2-40B4-BE49-F238E27FC236}">
                <a16:creationId xmlns:a16="http://schemas.microsoft.com/office/drawing/2014/main" id="{8A0DB2D4-5FF8-48F8-BFF8-D387158AE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724" y="4488991"/>
            <a:ext cx="2121889" cy="9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03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7079456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2800" b="1" dirty="0"/>
              <a:t>INTRODUÇÃO E CONTEXTUALIZAÇÃO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E51D2F7-D59C-45B1-C9A4-D885AAFB94FD}"/>
              </a:ext>
            </a:extLst>
          </p:cNvPr>
          <p:cNvSpPr/>
          <p:nvPr/>
        </p:nvSpPr>
        <p:spPr>
          <a:xfrm>
            <a:off x="1047100" y="1891129"/>
            <a:ext cx="6032203" cy="3760782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5536D7-09E3-A5CE-9365-3D3D7B8A1973}"/>
              </a:ext>
            </a:extLst>
          </p:cNvPr>
          <p:cNvSpPr txBox="1"/>
          <p:nvPr/>
        </p:nvSpPr>
        <p:spPr>
          <a:xfrm>
            <a:off x="1295193" y="2102102"/>
            <a:ext cx="5858539" cy="335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pt-BR" sz="2400" dirty="0"/>
              <a:t>Deste modo buscamos desenvolver um dispositivo vestível para acompanhar a evolução do paciente e diminuir o tempo  no tratamento de túnel do carpo durante a fisioterapia.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5EB61D-6832-73C5-6DA5-10972D98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91" y="4063087"/>
            <a:ext cx="2151467" cy="241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6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3" y="479231"/>
            <a:ext cx="3769542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err="1"/>
              <a:t>Problemática</a:t>
            </a:r>
            <a:endParaRPr lang="en-US" sz="2800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F09F17-4A21-5D05-83D1-51F628DBD2A8}"/>
              </a:ext>
            </a:extLst>
          </p:cNvPr>
          <p:cNvSpPr/>
          <p:nvPr/>
        </p:nvSpPr>
        <p:spPr>
          <a:xfrm>
            <a:off x="582486" y="1668690"/>
            <a:ext cx="4598659" cy="24506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Segundo </a:t>
            </a:r>
            <a:r>
              <a:rPr lang="pt-BR" b="1" dirty="0" err="1"/>
              <a:t>Smart</a:t>
            </a:r>
            <a:r>
              <a:rPr lang="pt-BR" b="1" dirty="0"/>
              <a:t> </a:t>
            </a:r>
            <a:r>
              <a:rPr lang="pt-BR" b="1" dirty="0" err="1"/>
              <a:t>health</a:t>
            </a:r>
            <a:r>
              <a:rPr lang="pt-BR" b="1" dirty="0"/>
              <a:t> em Portugal a empresa </a:t>
            </a:r>
            <a:r>
              <a:rPr lang="pt-BR" b="1" dirty="0" err="1"/>
              <a:t>MuscleBan</a:t>
            </a:r>
            <a:r>
              <a:rPr lang="pt-BR" b="1" dirty="0"/>
              <a:t> </a:t>
            </a:r>
            <a:r>
              <a:rPr lang="pt-BR" b="1" dirty="0" err="1"/>
              <a:t>Strap</a:t>
            </a:r>
            <a:r>
              <a:rPr lang="pt-BR" b="1" dirty="0"/>
              <a:t> trás como dado que 1,71 biliões de pessoas sofre com lesões musculoesqueléticas </a:t>
            </a:r>
            <a:r>
              <a:rPr lang="pt-BR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36E57D-6AAE-3531-0101-042E4A984EF9}"/>
              </a:ext>
            </a:extLst>
          </p:cNvPr>
          <p:cNvSpPr/>
          <p:nvPr/>
        </p:nvSpPr>
        <p:spPr>
          <a:xfrm>
            <a:off x="3542807" y="3763136"/>
            <a:ext cx="5454502" cy="267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3073A6-4392-0D39-6866-F4A45552FA5E}"/>
              </a:ext>
            </a:extLst>
          </p:cNvPr>
          <p:cNvSpPr txBox="1"/>
          <p:nvPr/>
        </p:nvSpPr>
        <p:spPr>
          <a:xfrm>
            <a:off x="3721195" y="4034695"/>
            <a:ext cx="4840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b="1" dirty="0">
                <a:solidFill>
                  <a:schemeClr val="bg1"/>
                </a:solidFill>
              </a:rPr>
              <a:t>Sabendo que temos fatores de envelhecimento e o também o uso da tecnologia que provocam movimentos repetitivos esse número tende a aumentar cada vez mais.</a:t>
            </a:r>
          </a:p>
        </p:txBody>
      </p:sp>
      <p:pic>
        <p:nvPicPr>
          <p:cNvPr id="2050" name="Picture 2" descr="LER - Lesões por Esforços Repetitivos">
            <a:extLst>
              <a:ext uri="{FF2B5EF4-FFF2-40B4-BE49-F238E27FC236}">
                <a16:creationId xmlns:a16="http://schemas.microsoft.com/office/drawing/2014/main" id="{11A07720-E6F2-076D-D786-C0060839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09" y="1563563"/>
            <a:ext cx="3045483" cy="20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 que é LER?">
            <a:extLst>
              <a:ext uri="{FF2B5EF4-FFF2-40B4-BE49-F238E27FC236}">
                <a16:creationId xmlns:a16="http://schemas.microsoft.com/office/drawing/2014/main" id="{397095C0-238C-9CA7-9639-26C145FB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04" y="4360798"/>
            <a:ext cx="2162628" cy="1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1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3" y="479231"/>
            <a:ext cx="3769542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err="1"/>
              <a:t>Problemática</a:t>
            </a:r>
            <a:endParaRPr lang="en-US" sz="2800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EF09F17-4A21-5D05-83D1-51F628DBD2A8}"/>
              </a:ext>
            </a:extLst>
          </p:cNvPr>
          <p:cNvSpPr/>
          <p:nvPr/>
        </p:nvSpPr>
        <p:spPr>
          <a:xfrm>
            <a:off x="582486" y="1668690"/>
            <a:ext cx="4598659" cy="245063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 acordo com a Revista Brasileira de Ortopedia, estimasse que cerca de 3% da população em geral sofrem da síndrome do Túnel de Carpo</a:t>
            </a:r>
            <a:r>
              <a:rPr lang="pt-BR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36E57D-6AAE-3531-0101-042E4A984EF9}"/>
              </a:ext>
            </a:extLst>
          </p:cNvPr>
          <p:cNvSpPr/>
          <p:nvPr/>
        </p:nvSpPr>
        <p:spPr>
          <a:xfrm>
            <a:off x="3542807" y="3763136"/>
            <a:ext cx="5454502" cy="2679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3073A6-4392-0D39-6866-F4A45552FA5E}"/>
              </a:ext>
            </a:extLst>
          </p:cNvPr>
          <p:cNvSpPr txBox="1"/>
          <p:nvPr/>
        </p:nvSpPr>
        <p:spPr>
          <a:xfrm>
            <a:off x="3721195" y="4034695"/>
            <a:ext cx="4840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b="1" dirty="0">
                <a:solidFill>
                  <a:schemeClr val="bg1"/>
                </a:solidFill>
              </a:rPr>
              <a:t>Ainda de acordo com a  </a:t>
            </a:r>
            <a:r>
              <a:rPr lang="pt-BR" b="1" dirty="0" err="1">
                <a:solidFill>
                  <a:schemeClr val="bg1"/>
                </a:solidFill>
              </a:rPr>
              <a:t>R.B.O</a:t>
            </a:r>
            <a:r>
              <a:rPr lang="pt-BR" b="1" dirty="0">
                <a:solidFill>
                  <a:schemeClr val="bg1"/>
                </a:solidFill>
              </a:rPr>
              <a:t>, a duração do tratamento desta síndrome é cerca de 3 semanas a 3 meses, seguindo orientações de um fisioterapeuta. </a:t>
            </a:r>
          </a:p>
        </p:txBody>
      </p:sp>
      <p:pic>
        <p:nvPicPr>
          <p:cNvPr id="2050" name="Picture 2" descr="LER - Lesões por Esforços Repetitivos">
            <a:extLst>
              <a:ext uri="{FF2B5EF4-FFF2-40B4-BE49-F238E27FC236}">
                <a16:creationId xmlns:a16="http://schemas.microsoft.com/office/drawing/2014/main" id="{11A07720-E6F2-076D-D786-C0060839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809" y="1563563"/>
            <a:ext cx="3045483" cy="206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 que é LER?">
            <a:extLst>
              <a:ext uri="{FF2B5EF4-FFF2-40B4-BE49-F238E27FC236}">
                <a16:creationId xmlns:a16="http://schemas.microsoft.com/office/drawing/2014/main" id="{397095C0-238C-9CA7-9639-26C145FBB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04" y="4360798"/>
            <a:ext cx="2162628" cy="173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4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3" y="479231"/>
            <a:ext cx="3769542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/>
              <a:t>OBJETIVOS </a:t>
            </a:r>
            <a:endParaRPr lang="en-US" sz="2800" b="1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D5966F-4D78-E862-434F-EF8073DAFF8A}"/>
              </a:ext>
            </a:extLst>
          </p:cNvPr>
          <p:cNvSpPr/>
          <p:nvPr/>
        </p:nvSpPr>
        <p:spPr>
          <a:xfrm>
            <a:off x="1121657" y="2149178"/>
            <a:ext cx="4415543" cy="32854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b="1" dirty="0"/>
              <a:t>Construir um Dispositivo Vestível para acompanhar e registrar à evolução do paciente através de sensores e um software</a:t>
            </a:r>
          </a:p>
        </p:txBody>
      </p:sp>
      <p:pic>
        <p:nvPicPr>
          <p:cNvPr id="1026" name="Picture 2" descr="Vetores e ilustrações de Tiro ao alvo para download gratuito | Freepik">
            <a:extLst>
              <a:ext uri="{FF2B5EF4-FFF2-40B4-BE49-F238E27FC236}">
                <a16:creationId xmlns:a16="http://schemas.microsoft.com/office/drawing/2014/main" id="{C2644404-AA05-2043-9E72-893DF750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18" y="2149178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2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1398102" y="479231"/>
            <a:ext cx="4439171" cy="6925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dirty="0" err="1"/>
              <a:t>Justificativa</a:t>
            </a:r>
            <a:r>
              <a:rPr lang="en-US" sz="2800" b="1" dirty="0"/>
              <a:t> do </a:t>
            </a:r>
            <a:r>
              <a:rPr lang="en-US" sz="2800" b="1" dirty="0" err="1"/>
              <a:t>estudo</a:t>
            </a:r>
            <a:endParaRPr lang="en-US" sz="280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83830D0-2098-9125-47A0-84A04BA272E7}"/>
              </a:ext>
            </a:extLst>
          </p:cNvPr>
          <p:cNvSpPr/>
          <p:nvPr/>
        </p:nvSpPr>
        <p:spPr>
          <a:xfrm>
            <a:off x="148856" y="1993605"/>
            <a:ext cx="5316279" cy="28707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sz="1800" dirty="0"/>
          </a:p>
          <a:p>
            <a:pPr algn="just"/>
            <a:r>
              <a:rPr lang="pt-BR" sz="1800" b="1" dirty="0"/>
              <a:t>O dispositivo tem a finalidade de monitorar </a:t>
            </a:r>
            <a:r>
              <a:rPr lang="pt-BR" b="1" dirty="0"/>
              <a:t>os movimentos e acompanhar a evolução do paciente quanto ao tratamento da síndrome de Túnel do Carpo.</a:t>
            </a:r>
          </a:p>
          <a:p>
            <a:endParaRPr lang="pt-BR" sz="1800" dirty="0"/>
          </a:p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91226F-E05B-0C2F-D963-E3F04177F2BF}"/>
              </a:ext>
            </a:extLst>
          </p:cNvPr>
          <p:cNvSpPr/>
          <p:nvPr/>
        </p:nvSpPr>
        <p:spPr>
          <a:xfrm>
            <a:off x="148856" y="1334814"/>
            <a:ext cx="3386469" cy="119270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/>
              <a:t>Por que o projeto é bom?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3436EA7-57CE-3D2C-01EF-0DD95C3EE078}"/>
              </a:ext>
            </a:extLst>
          </p:cNvPr>
          <p:cNvSpPr/>
          <p:nvPr/>
        </p:nvSpPr>
        <p:spPr>
          <a:xfrm>
            <a:off x="2987748" y="4032564"/>
            <a:ext cx="6028660" cy="258532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FFAED1E-C03C-FCD8-8A11-768CA9D6DCB4}"/>
              </a:ext>
            </a:extLst>
          </p:cNvPr>
          <p:cNvSpPr txBox="1"/>
          <p:nvPr/>
        </p:nvSpPr>
        <p:spPr>
          <a:xfrm>
            <a:off x="3189765" y="3793446"/>
            <a:ext cx="56246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800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Trazendo praticidade, modernidade e o principal, acompanhamento registrando a evolução do paciente. </a:t>
            </a:r>
          </a:p>
          <a:p>
            <a:endParaRPr lang="pt-BR" sz="1800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Disponibilizando informações especificas ao fisioterapeuta como por exemplo: a força que o paciente exerce sobre o sensor e o grau de movimentação das articulações. </a:t>
            </a:r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n Visto Sticker - En Visto Whatsapp - Discover &amp; Share GIFs">
            <a:extLst>
              <a:ext uri="{FF2B5EF4-FFF2-40B4-BE49-F238E27FC236}">
                <a16:creationId xmlns:a16="http://schemas.microsoft.com/office/drawing/2014/main" id="{1C1891A0-1238-48B2-8042-03A544D43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277" y="1583882"/>
            <a:ext cx="2329123" cy="232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8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0"/>
            <a:ext cx="8803957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475" y="5105400"/>
            <a:ext cx="8803957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BB8240-42EF-4245-831D-42B645916155}"/>
              </a:ext>
            </a:extLst>
          </p:cNvPr>
          <p:cNvSpPr txBox="1">
            <a:spLocks noChangeArrowheads="1"/>
          </p:cNvSpPr>
          <p:nvPr/>
        </p:nvSpPr>
        <p:spPr>
          <a:xfrm>
            <a:off x="767148" y="5181600"/>
            <a:ext cx="8252104" cy="10763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  <a:defRPr/>
            </a:pPr>
            <a:r>
              <a:rPr lang="en-US" sz="4900" b="1">
                <a:solidFill>
                  <a:srgbClr val="FFFFFF"/>
                </a:solidFill>
              </a:rPr>
              <a:t>EAP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475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5432" y="0"/>
            <a:ext cx="730568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60D42A-65F1-2116-ED17-3936FFC3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97" y="155491"/>
            <a:ext cx="6852713" cy="47944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8E1ED6-44D9-FAF3-9162-BD46A1876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83" y="4171912"/>
            <a:ext cx="850222" cy="8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84773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Exibi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439A86C02D9CA479DCB7128DD9732FC" ma:contentTypeVersion="2" ma:contentTypeDescription="Crie um novo documento." ma:contentTypeScope="" ma:versionID="39e3faf50f98bee0a910c2258bca7304">
  <xsd:schema xmlns:xsd="http://www.w3.org/2001/XMLSchema" xmlns:xs="http://www.w3.org/2001/XMLSchema" xmlns:p="http://schemas.microsoft.com/office/2006/metadata/properties" xmlns:ns2="690b58bc-af07-494e-a29f-229524ba3c0a" targetNamespace="http://schemas.microsoft.com/office/2006/metadata/properties" ma:root="true" ma:fieldsID="cb4cc7ecafbc6fce5e1d67412c7ea3be" ns2:_="">
    <xsd:import namespace="690b58bc-af07-494e-a29f-229524ba3c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b58bc-af07-494e-a29f-229524ba3c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0DBAB4-DC8D-41C6-88F5-5B20C0372D1B}">
  <ds:schemaRefs>
    <ds:schemaRef ds:uri="690b58bc-af07-494e-a29f-229524ba3c0a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FDC11E5-6C05-4691-9DC8-6D0F61B36A18}">
  <ds:schemaRefs>
    <ds:schemaRef ds:uri="690b58bc-af07-494e-a29f-229524ba3c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BAD5429-1955-46F4-B8A0-D19B37E1B8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1076</Words>
  <Application>Microsoft Office PowerPoint</Application>
  <PresentationFormat>Papel A4 (210 x 297 mm)</PresentationFormat>
  <Paragraphs>162</Paragraphs>
  <Slides>34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Century Schoolbook</vt:lpstr>
      <vt:lpstr>Tahoma</vt:lpstr>
      <vt:lpstr>Times New Roman</vt:lpstr>
      <vt:lpstr>Wingdings</vt:lpstr>
      <vt:lpstr>Wingdings 2</vt:lpstr>
      <vt:lpstr>Exibir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FLORA SILVERIO ALEXANDRE</dc:creator>
  <cp:lastModifiedBy>brenda xavier</cp:lastModifiedBy>
  <cp:revision>143</cp:revision>
  <dcterms:created xsi:type="dcterms:W3CDTF">2020-11-26T15:52:08Z</dcterms:created>
  <dcterms:modified xsi:type="dcterms:W3CDTF">2022-10-17T20:47:34Z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0x0101004439A86C02D9CA479DCB7128DD9732FC</vt:lpwstr>
  </property>
</Properties>
</file>